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353" r:id="rId4"/>
    <p:sldId id="340" r:id="rId5"/>
    <p:sldId id="355" r:id="rId6"/>
    <p:sldId id="354" r:id="rId7"/>
    <p:sldId id="357" r:id="rId8"/>
    <p:sldId id="356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39" r:id="rId19"/>
    <p:sldId id="348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349" r:id="rId28"/>
    <p:sldId id="351" r:id="rId29"/>
    <p:sldId id="350" r:id="rId30"/>
    <p:sldId id="352" r:id="rId31"/>
    <p:sldId id="321" r:id="rId32"/>
    <p:sldId id="322" r:id="rId33"/>
    <p:sldId id="323" r:id="rId34"/>
    <p:sldId id="324" r:id="rId35"/>
    <p:sldId id="325" r:id="rId36"/>
    <p:sldId id="326" r:id="rId37"/>
    <p:sldId id="329" r:id="rId38"/>
    <p:sldId id="327" r:id="rId39"/>
    <p:sldId id="328" r:id="rId40"/>
    <p:sldId id="330" r:id="rId41"/>
    <p:sldId id="331" r:id="rId42"/>
    <p:sldId id="332" r:id="rId43"/>
    <p:sldId id="333" r:id="rId44"/>
    <p:sldId id="335" r:id="rId45"/>
    <p:sldId id="334" r:id="rId46"/>
    <p:sldId id="336" r:id="rId47"/>
    <p:sldId id="337" r:id="rId48"/>
    <p:sldId id="338" r:id="rId49"/>
    <p:sldId id="306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7DA"/>
    <a:srgbClr val="670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9"/>
    <p:restoredTop sz="96081"/>
  </p:normalViewPr>
  <p:slideViewPr>
    <p:cSldViewPr snapToGrid="0" snapToObjects="1">
      <p:cViewPr>
        <p:scale>
          <a:sx n="121" d="100"/>
          <a:sy n="121" d="100"/>
        </p:scale>
        <p:origin x="104" y="144"/>
      </p:cViewPr>
      <p:guideLst/>
    </p:cSldViewPr>
  </p:slideViewPr>
  <p:outlineViewPr>
    <p:cViewPr>
      <p:scale>
        <a:sx n="20" d="100"/>
        <a:sy n="20" d="100"/>
      </p:scale>
      <p:origin x="0" y="-3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65113883649084"/>
          <c:y val="7.8032883179858417E-2"/>
          <c:w val="0.85465119606042939"/>
          <c:h val="0.836130945322297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0.15191821048409271</c:v>
                </c:pt>
                <c:pt idx="1">
                  <c:v>0.10110212098747795</c:v>
                </c:pt>
                <c:pt idx="2">
                  <c:v>0.13786776431085379</c:v>
                </c:pt>
                <c:pt idx="3">
                  <c:v>0.60223817014745828</c:v>
                </c:pt>
                <c:pt idx="4">
                  <c:v>0.64982641965299615</c:v>
                </c:pt>
                <c:pt idx="5">
                  <c:v>0.9121733180514936</c:v>
                </c:pt>
                <c:pt idx="6">
                  <c:v>4.5814267415407062E-2</c:v>
                </c:pt>
                <c:pt idx="7">
                  <c:v>0.54210529738119828</c:v>
                </c:pt>
                <c:pt idx="8">
                  <c:v>0.57690305722328628</c:v>
                </c:pt>
                <c:pt idx="9">
                  <c:v>2.9086921751434014E-2</c:v>
                </c:pt>
                <c:pt idx="10">
                  <c:v>0.17459368750384452</c:v>
                </c:pt>
                <c:pt idx="11">
                  <c:v>0.4757410348511506</c:v>
                </c:pt>
                <c:pt idx="12">
                  <c:v>0.52323488308194166</c:v>
                </c:pt>
                <c:pt idx="13">
                  <c:v>0.44220670620549041</c:v>
                </c:pt>
                <c:pt idx="14">
                  <c:v>0.94441880739213457</c:v>
                </c:pt>
                <c:pt idx="15">
                  <c:v>0.74410707986134339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0.2577195955692877</c:v>
                </c:pt>
                <c:pt idx="1">
                  <c:v>0.80135203005844158</c:v>
                </c:pt>
                <c:pt idx="2">
                  <c:v>0.91290380011151018</c:v>
                </c:pt>
                <c:pt idx="3">
                  <c:v>0.71755823422767884</c:v>
                </c:pt>
                <c:pt idx="4">
                  <c:v>0.62563245342274321</c:v>
                </c:pt>
                <c:pt idx="5">
                  <c:v>0.21654612704685594</c:v>
                </c:pt>
                <c:pt idx="6">
                  <c:v>0.80322307035591856</c:v>
                </c:pt>
                <c:pt idx="7">
                  <c:v>0.54096489539707981</c:v>
                </c:pt>
                <c:pt idx="8">
                  <c:v>0.94943365019277837</c:v>
                </c:pt>
                <c:pt idx="9">
                  <c:v>0.35447644971295389</c:v>
                </c:pt>
                <c:pt idx="10">
                  <c:v>0.25335985539801065</c:v>
                </c:pt>
                <c:pt idx="11">
                  <c:v>0.57947583094231558</c:v>
                </c:pt>
                <c:pt idx="12">
                  <c:v>0.51385659800312322</c:v>
                </c:pt>
                <c:pt idx="13">
                  <c:v>0.31278294880162161</c:v>
                </c:pt>
                <c:pt idx="14">
                  <c:v>0.47000944822467705</c:v>
                </c:pt>
                <c:pt idx="15">
                  <c:v>0.61093600269439052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33-804A-9473-342966B94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54320"/>
        <c:axId val="1694355952"/>
      </c:scatterChart>
      <c:valAx>
        <c:axId val="16943543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5952"/>
        <c:crosses val="autoZero"/>
        <c:crossBetween val="midCat"/>
      </c:valAx>
      <c:valAx>
        <c:axId val="169435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4320"/>
        <c:crosses val="autoZero"/>
        <c:crossBetween val="midCat"/>
      </c:valAx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65113883649084"/>
          <c:y val="7.8032883179858417E-2"/>
          <c:w val="0.85465119606042939"/>
          <c:h val="0.836130945322297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0.15191821048409271</c:v>
                </c:pt>
                <c:pt idx="1">
                  <c:v>0.10110212098747795</c:v>
                </c:pt>
                <c:pt idx="2">
                  <c:v>0.13786776431085379</c:v>
                </c:pt>
                <c:pt idx="3">
                  <c:v>0.60223817014745828</c:v>
                </c:pt>
                <c:pt idx="4">
                  <c:v>0.64982641965299615</c:v>
                </c:pt>
                <c:pt idx="5">
                  <c:v>0.9121733180514936</c:v>
                </c:pt>
                <c:pt idx="6">
                  <c:v>4.5814267415407062E-2</c:v>
                </c:pt>
                <c:pt idx="7">
                  <c:v>0.54210529738119828</c:v>
                </c:pt>
                <c:pt idx="8">
                  <c:v>0.57690305722328628</c:v>
                </c:pt>
                <c:pt idx="9">
                  <c:v>2.9086921751434014E-2</c:v>
                </c:pt>
                <c:pt idx="10">
                  <c:v>0.17459368750384452</c:v>
                </c:pt>
                <c:pt idx="11">
                  <c:v>0.4757410348511506</c:v>
                </c:pt>
                <c:pt idx="12">
                  <c:v>0.52323488308194166</c:v>
                </c:pt>
                <c:pt idx="13">
                  <c:v>0.44220670620549041</c:v>
                </c:pt>
                <c:pt idx="14">
                  <c:v>0.94441880739213457</c:v>
                </c:pt>
                <c:pt idx="15">
                  <c:v>0.74410707986134339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0.2577195955692877</c:v>
                </c:pt>
                <c:pt idx="1">
                  <c:v>0.80135203005844158</c:v>
                </c:pt>
                <c:pt idx="2">
                  <c:v>0.91290380011151018</c:v>
                </c:pt>
                <c:pt idx="3">
                  <c:v>0.71755823422767884</c:v>
                </c:pt>
                <c:pt idx="4">
                  <c:v>0.62563245342274321</c:v>
                </c:pt>
                <c:pt idx="5">
                  <c:v>0.21654612704685594</c:v>
                </c:pt>
                <c:pt idx="6">
                  <c:v>0.80322307035591856</c:v>
                </c:pt>
                <c:pt idx="7">
                  <c:v>0.54096489539707981</c:v>
                </c:pt>
                <c:pt idx="8">
                  <c:v>0.94943365019277837</c:v>
                </c:pt>
                <c:pt idx="9">
                  <c:v>0.35447644971295389</c:v>
                </c:pt>
                <c:pt idx="10">
                  <c:v>0.25335985539801065</c:v>
                </c:pt>
                <c:pt idx="11">
                  <c:v>0.57947583094231558</c:v>
                </c:pt>
                <c:pt idx="12">
                  <c:v>0.51385659800312322</c:v>
                </c:pt>
                <c:pt idx="13">
                  <c:v>0.31278294880162161</c:v>
                </c:pt>
                <c:pt idx="14">
                  <c:v>0.47000944822467705</c:v>
                </c:pt>
                <c:pt idx="15">
                  <c:v>0.61093600269439052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33-804A-9473-342966B94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54320"/>
        <c:axId val="1694355952"/>
      </c:scatterChart>
      <c:valAx>
        <c:axId val="16943543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5952"/>
        <c:crosses val="autoZero"/>
        <c:crossBetween val="midCat"/>
      </c:valAx>
      <c:valAx>
        <c:axId val="169435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4320"/>
        <c:crosses val="autoZero"/>
        <c:crossBetween val="midCat"/>
      </c:valAx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65113883649084"/>
          <c:y val="7.8032883179858417E-2"/>
          <c:w val="0.85465119606042939"/>
          <c:h val="0.836130945322297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0.15191821048409271</c:v>
                </c:pt>
                <c:pt idx="1">
                  <c:v>0.10110212098747795</c:v>
                </c:pt>
                <c:pt idx="2">
                  <c:v>0.13786776431085379</c:v>
                </c:pt>
                <c:pt idx="3">
                  <c:v>0.60223817014745828</c:v>
                </c:pt>
                <c:pt idx="4">
                  <c:v>0.64982641965299615</c:v>
                </c:pt>
                <c:pt idx="5">
                  <c:v>0.9121733180514936</c:v>
                </c:pt>
                <c:pt idx="6">
                  <c:v>4.5814267415407062E-2</c:v>
                </c:pt>
                <c:pt idx="7">
                  <c:v>0.54210529738119828</c:v>
                </c:pt>
                <c:pt idx="8">
                  <c:v>0.57690305722328628</c:v>
                </c:pt>
                <c:pt idx="9">
                  <c:v>2.9086921751434014E-2</c:v>
                </c:pt>
                <c:pt idx="10">
                  <c:v>0.17459368750384452</c:v>
                </c:pt>
                <c:pt idx="11">
                  <c:v>0.4757410348511506</c:v>
                </c:pt>
                <c:pt idx="12">
                  <c:v>0.52323488308194166</c:v>
                </c:pt>
                <c:pt idx="13">
                  <c:v>0.44220670620549041</c:v>
                </c:pt>
                <c:pt idx="14">
                  <c:v>0.94441880739213457</c:v>
                </c:pt>
                <c:pt idx="15">
                  <c:v>0.74410707986134339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0.2577195955692877</c:v>
                </c:pt>
                <c:pt idx="1">
                  <c:v>0.80135203005844158</c:v>
                </c:pt>
                <c:pt idx="2">
                  <c:v>0.91290380011151018</c:v>
                </c:pt>
                <c:pt idx="3">
                  <c:v>0.71755823422767884</c:v>
                </c:pt>
                <c:pt idx="4">
                  <c:v>0.62563245342274321</c:v>
                </c:pt>
                <c:pt idx="5">
                  <c:v>0.21654612704685594</c:v>
                </c:pt>
                <c:pt idx="6">
                  <c:v>0.80322307035591856</c:v>
                </c:pt>
                <c:pt idx="7">
                  <c:v>0.54096489539707981</c:v>
                </c:pt>
                <c:pt idx="8">
                  <c:v>0.94943365019277837</c:v>
                </c:pt>
                <c:pt idx="9">
                  <c:v>0.35447644971295389</c:v>
                </c:pt>
                <c:pt idx="10">
                  <c:v>0.25335985539801065</c:v>
                </c:pt>
                <c:pt idx="11">
                  <c:v>0.57947583094231558</c:v>
                </c:pt>
                <c:pt idx="12">
                  <c:v>0.51385659800312322</c:v>
                </c:pt>
                <c:pt idx="13">
                  <c:v>0.31278294880162161</c:v>
                </c:pt>
                <c:pt idx="14">
                  <c:v>0.47000944822467705</c:v>
                </c:pt>
                <c:pt idx="15">
                  <c:v>0.61093600269439052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33-804A-9473-342966B94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54320"/>
        <c:axId val="1694355952"/>
      </c:scatterChart>
      <c:valAx>
        <c:axId val="16943543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5952"/>
        <c:crosses val="autoZero"/>
        <c:crossBetween val="midCat"/>
      </c:valAx>
      <c:valAx>
        <c:axId val="169435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4320"/>
        <c:crosses val="autoZero"/>
        <c:crossBetween val="midCat"/>
      </c:valAx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65113883649084"/>
          <c:y val="7.8032883179858417E-2"/>
          <c:w val="0.85465119606042939"/>
          <c:h val="0.836130945322297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0.15191821048409271</c:v>
                </c:pt>
                <c:pt idx="1">
                  <c:v>0.10110212098747795</c:v>
                </c:pt>
                <c:pt idx="2">
                  <c:v>0.13786776431085379</c:v>
                </c:pt>
                <c:pt idx="3">
                  <c:v>0.60223817014745828</c:v>
                </c:pt>
                <c:pt idx="4">
                  <c:v>0.64982641965299615</c:v>
                </c:pt>
                <c:pt idx="5">
                  <c:v>0.9121733180514936</c:v>
                </c:pt>
                <c:pt idx="6">
                  <c:v>4.5814267415407062E-2</c:v>
                </c:pt>
                <c:pt idx="7">
                  <c:v>0.54210529738119828</c:v>
                </c:pt>
                <c:pt idx="8">
                  <c:v>0.57690305722328628</c:v>
                </c:pt>
                <c:pt idx="9">
                  <c:v>2.9086921751434014E-2</c:v>
                </c:pt>
                <c:pt idx="10">
                  <c:v>0.17459368750384452</c:v>
                </c:pt>
                <c:pt idx="11">
                  <c:v>0.4757410348511506</c:v>
                </c:pt>
                <c:pt idx="12">
                  <c:v>0.52323488308194166</c:v>
                </c:pt>
                <c:pt idx="13">
                  <c:v>0.44220670620549041</c:v>
                </c:pt>
                <c:pt idx="14">
                  <c:v>0.94441880739213457</c:v>
                </c:pt>
                <c:pt idx="15">
                  <c:v>0.74410707986134339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0.2577195955692877</c:v>
                </c:pt>
                <c:pt idx="1">
                  <c:v>0.80135203005844158</c:v>
                </c:pt>
                <c:pt idx="2">
                  <c:v>0.91290380011151018</c:v>
                </c:pt>
                <c:pt idx="3">
                  <c:v>0.71755823422767884</c:v>
                </c:pt>
                <c:pt idx="4">
                  <c:v>0.62563245342274321</c:v>
                </c:pt>
                <c:pt idx="5">
                  <c:v>0.21654612704685594</c:v>
                </c:pt>
                <c:pt idx="6">
                  <c:v>0.80322307035591856</c:v>
                </c:pt>
                <c:pt idx="7">
                  <c:v>0.54096489539707981</c:v>
                </c:pt>
                <c:pt idx="8">
                  <c:v>0.94943365019277837</c:v>
                </c:pt>
                <c:pt idx="9">
                  <c:v>0.35447644971295389</c:v>
                </c:pt>
                <c:pt idx="10">
                  <c:v>0.25335985539801065</c:v>
                </c:pt>
                <c:pt idx="11">
                  <c:v>0.57947583094231558</c:v>
                </c:pt>
                <c:pt idx="12">
                  <c:v>0.51385659800312322</c:v>
                </c:pt>
                <c:pt idx="13">
                  <c:v>0.31278294880162161</c:v>
                </c:pt>
                <c:pt idx="14">
                  <c:v>0.47000944822467705</c:v>
                </c:pt>
                <c:pt idx="15">
                  <c:v>0.61093600269439052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33-804A-9473-342966B94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54320"/>
        <c:axId val="1694355952"/>
      </c:scatterChart>
      <c:valAx>
        <c:axId val="16943543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5952"/>
        <c:crosses val="autoZero"/>
        <c:crossBetween val="midCat"/>
      </c:valAx>
      <c:valAx>
        <c:axId val="169435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4320"/>
        <c:crosses val="autoZero"/>
        <c:crossBetween val="midCat"/>
      </c:valAx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65113883649084"/>
          <c:y val="7.8032883179858417E-2"/>
          <c:w val="0.85465119606042939"/>
          <c:h val="0.8361309453222972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0.15191821048409271</c:v>
                </c:pt>
                <c:pt idx="1">
                  <c:v>0.10110212098747795</c:v>
                </c:pt>
                <c:pt idx="2">
                  <c:v>0.13786776431085379</c:v>
                </c:pt>
                <c:pt idx="3">
                  <c:v>0.60223817014745828</c:v>
                </c:pt>
                <c:pt idx="4">
                  <c:v>0.64982641965299615</c:v>
                </c:pt>
                <c:pt idx="5">
                  <c:v>0.9121733180514936</c:v>
                </c:pt>
                <c:pt idx="6">
                  <c:v>4.5814267415407062E-2</c:v>
                </c:pt>
                <c:pt idx="7">
                  <c:v>0.54210529738119828</c:v>
                </c:pt>
                <c:pt idx="8">
                  <c:v>0.57690305722328628</c:v>
                </c:pt>
                <c:pt idx="9">
                  <c:v>2.9086921751434014E-2</c:v>
                </c:pt>
                <c:pt idx="10">
                  <c:v>0.17459368750384452</c:v>
                </c:pt>
                <c:pt idx="11">
                  <c:v>0.4757410348511506</c:v>
                </c:pt>
                <c:pt idx="12">
                  <c:v>0.52323488308194166</c:v>
                </c:pt>
                <c:pt idx="13">
                  <c:v>0.44220670620549041</c:v>
                </c:pt>
                <c:pt idx="14">
                  <c:v>0.94441880739213457</c:v>
                </c:pt>
                <c:pt idx="15">
                  <c:v>0.74410707986134339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0.2577195955692877</c:v>
                </c:pt>
                <c:pt idx="1">
                  <c:v>0.80135203005844158</c:v>
                </c:pt>
                <c:pt idx="2">
                  <c:v>0.91290380011151018</c:v>
                </c:pt>
                <c:pt idx="3">
                  <c:v>0.71755823422767884</c:v>
                </c:pt>
                <c:pt idx="4">
                  <c:v>0.62563245342274321</c:v>
                </c:pt>
                <c:pt idx="5">
                  <c:v>0.21654612704685594</c:v>
                </c:pt>
                <c:pt idx="6">
                  <c:v>0.80322307035591856</c:v>
                </c:pt>
                <c:pt idx="7">
                  <c:v>0.54096489539707981</c:v>
                </c:pt>
                <c:pt idx="8">
                  <c:v>0.94943365019277837</c:v>
                </c:pt>
                <c:pt idx="9">
                  <c:v>0.35447644971295389</c:v>
                </c:pt>
                <c:pt idx="10">
                  <c:v>0.25335985539801065</c:v>
                </c:pt>
                <c:pt idx="11">
                  <c:v>0.57947583094231558</c:v>
                </c:pt>
                <c:pt idx="12">
                  <c:v>0.51385659800312322</c:v>
                </c:pt>
                <c:pt idx="13">
                  <c:v>0.31278294880162161</c:v>
                </c:pt>
                <c:pt idx="14">
                  <c:v>0.47000944822467705</c:v>
                </c:pt>
                <c:pt idx="15">
                  <c:v>0.61093600269439052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33-804A-9473-342966B94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54320"/>
        <c:axId val="1694355952"/>
      </c:scatterChart>
      <c:valAx>
        <c:axId val="16943543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5952"/>
        <c:crosses val="autoZero"/>
        <c:crossBetween val="midCat"/>
      </c:valAx>
      <c:valAx>
        <c:axId val="169435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4354320"/>
        <c:crosses val="autoZero"/>
        <c:crossBetween val="midCat"/>
      </c:valAx>
      <c:spPr>
        <a:noFill/>
        <a:ln>
          <a:solidFill>
            <a:schemeClr val="bg1">
              <a:alpha val="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E340E-8DF2-F443-A1FA-6CB8FD6FB741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7904-71BF-2F42-A8A4-510382DA6E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39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1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79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78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58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971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02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73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3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60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29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5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25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85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2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4CBAF-A0E7-EE48-BEAB-BFF8CEB0E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6C416A-055C-344D-8915-72C8F503B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AC8F5D-0DB7-A342-886F-AA8B5F4B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BFC73-D6F1-334F-BDBE-8BD32B3C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FE8143-9BFE-1148-A4F0-CC655098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7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D915-ED22-254F-BAFB-F1944E1B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B6FE3-B92A-D346-8D6F-9D76CA03C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1D07F-6166-AA46-BE68-6EE09D9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15525-4DAA-6647-A96D-425E8938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7F277D-2559-1C48-871D-B1C0261F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8BCD36-6802-0541-AE5F-FC17BAD0E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49697A-4A2C-2842-A68D-B4FB0662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99C83-0118-1B49-891E-4D0A0E9C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29858-FB41-4045-8D56-B8E0C957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5AA3A-4AA9-4641-8E57-766CD4C7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20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ADBF9-623E-D047-93C8-EF234224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41747-3928-3B48-976D-CFCA6731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19EB1-45E6-2F4A-8C8B-BD7D03B4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E31D97-75F4-9345-AD18-495B9487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85C67-64D5-2047-A0A5-6CE167B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1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7D2C-B853-0E47-8BF3-1B05EEFC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7CDD3-1C69-2949-8836-06D58C0D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3F2F2-8493-E44D-8804-01A54A86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706A3-371E-7F49-87E4-B90C1946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BE840-DC8F-484B-9288-7C8AFC6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42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0FF0D-9E5F-A045-8C30-FCAFD7C7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2EFF-B177-3A48-B826-84DD87DF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F1C47-E064-FB4D-87C8-F642D02F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7A2999-D06B-E745-B501-39D65C01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D4D004-20E5-5D4E-91C4-36DEF921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C78D9A-8911-1944-B808-D5355B0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10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15FA9-55C8-0346-87C7-9C075183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73CB35-0354-E346-816D-C0785303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1B7A98-29D0-FE48-93F8-C25F10ABC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167E94-E72B-2448-B8F7-5C26AF678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9E5A54-A446-1748-8021-BBEDD3265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65B22B-AA1A-CB4D-9387-314F0C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014550-8380-4748-AFF4-5E4A6C37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051E05-489E-ED42-B970-BECEB824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0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B638C-5FFC-D148-AC64-C1F8E17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CE2980-4A65-3349-8AC9-2C0162EF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37EAB-07AE-984E-88B6-0CDC72D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7DA578-2D42-354C-B60A-C219235A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80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406BF-EF6D-9D40-A0A7-C3D6DF84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606266-2BF5-B343-9C32-4ADB01DC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6CB3E0-F965-D646-AF39-4F5EAF51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26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C70F0-47E7-DD4D-971E-D4076510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9F59D-5DEF-A648-A4A9-505F2473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C23BBA-A575-AD41-B1A0-CBA8F9B1B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F72C6-18B4-7544-BDE7-AA8F0124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6F356-B5D1-3448-9B41-A5D68199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EC0CC3-F33A-7246-A49A-E8E87224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31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05F9C-7F1E-614F-BC5C-EB15F2C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09D7F5-652B-9B4C-8B14-6A2F7A17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AA839A-A343-424D-99DC-1CB6E0FE8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3ACE5-C040-8B49-B046-FA1E525B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ADDE59-F4E5-7641-9F2B-7811CA2B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BF6A0-BD3C-D744-99A8-2DB156FC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74A139-2D5D-D245-8ED5-24E66C8C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EB9C1-5D57-4C49-B02E-7036656B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2381-C776-1C47-9F3E-FA8C2D7D402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7B945-6D8C-B942-A889-264EE01E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AC062-22E2-3C48-A3C8-CEB9ACDA7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标题占位符 6">
            <a:extLst>
              <a:ext uri="{FF2B5EF4-FFF2-40B4-BE49-F238E27FC236}">
                <a16:creationId xmlns:a16="http://schemas.microsoft.com/office/drawing/2014/main" id="{9A44967A-E01A-1B49-B37B-16645C8A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475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ADF3D-0236-7E40-8F10-F46D538B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data: Exploiting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kumimoji="1"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C7946A-7574-CC4F-99C0-B69DDA5FB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Chaoda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2020.08.07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904A6D-4E10-8147-9EE8-7C27CE214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09073"/>
              </p:ext>
            </p:extLst>
          </p:nvPr>
        </p:nvGraphicFramePr>
        <p:xfrm>
          <a:off x="1178561" y="1840993"/>
          <a:ext cx="4368800" cy="4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78447915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7053216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66584835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61474686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666635747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690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549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878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741840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76836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239EE1F-D965-E94E-953B-8A3A3D43B1B5}"/>
              </a:ext>
            </a:extLst>
          </p:cNvPr>
          <p:cNvGraphicFramePr/>
          <p:nvPr/>
        </p:nvGraphicFramePr>
        <p:xfrm>
          <a:off x="1178561" y="1610318"/>
          <a:ext cx="4368801" cy="488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5DE5FD1-F5E0-2547-B7A7-F1FCAFA7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Visibility through </a:t>
            </a:r>
            <a:r>
              <a:rPr kumimoji="1" lang="en-US" altLang="zh-CN" dirty="0" err="1"/>
              <a:t>Raycasting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A5B979-2CC8-F94A-99E8-1EDEE330FCD3}"/>
              </a:ext>
            </a:extLst>
          </p:cNvPr>
          <p:cNvSpPr/>
          <p:nvPr/>
        </p:nvSpPr>
        <p:spPr>
          <a:xfrm>
            <a:off x="2462783" y="3790666"/>
            <a:ext cx="179513" cy="1795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4FB6C0-33E5-4A40-A1E6-BAA42CB5D35B}"/>
              </a:ext>
            </a:extLst>
          </p:cNvPr>
          <p:cNvSpPr/>
          <p:nvPr/>
        </p:nvSpPr>
        <p:spPr>
          <a:xfrm>
            <a:off x="7936992" y="2548128"/>
            <a:ext cx="231648" cy="231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9BACC2-91CD-8347-861D-B530441510FE}"/>
              </a:ext>
            </a:extLst>
          </p:cNvPr>
          <p:cNvSpPr/>
          <p:nvPr/>
        </p:nvSpPr>
        <p:spPr>
          <a:xfrm>
            <a:off x="7936992" y="3108960"/>
            <a:ext cx="231648" cy="2316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5554BE-D304-1C43-B287-F9B028D8CF3B}"/>
              </a:ext>
            </a:extLst>
          </p:cNvPr>
          <p:cNvSpPr/>
          <p:nvPr/>
        </p:nvSpPr>
        <p:spPr>
          <a:xfrm>
            <a:off x="7936992" y="3701955"/>
            <a:ext cx="231648" cy="231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00AC02-2973-0E42-809E-299468A47E3E}"/>
              </a:ext>
            </a:extLst>
          </p:cNvPr>
          <p:cNvSpPr txBox="1"/>
          <p:nvPr/>
        </p:nvSpPr>
        <p:spPr>
          <a:xfrm>
            <a:off x="8528304" y="2479286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occupied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109A6E-9767-594D-A634-BF9CB5FB1930}"/>
              </a:ext>
            </a:extLst>
          </p:cNvPr>
          <p:cNvSpPr txBox="1"/>
          <p:nvPr/>
        </p:nvSpPr>
        <p:spPr>
          <a:xfrm>
            <a:off x="8516112" y="3052310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free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A8B9A7-CDCB-5940-A450-776DB1187304}"/>
              </a:ext>
            </a:extLst>
          </p:cNvPr>
          <p:cNvSpPr txBox="1"/>
          <p:nvPr/>
        </p:nvSpPr>
        <p:spPr>
          <a:xfrm>
            <a:off x="8516112" y="3637645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unknown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1C8221-BD23-684F-A74C-11E6E7377D2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616007" y="2690689"/>
            <a:ext cx="2050586" cy="1126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98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904A6D-4E10-8147-9EE8-7C27CE21470F}"/>
              </a:ext>
            </a:extLst>
          </p:cNvPr>
          <p:cNvGraphicFramePr>
            <a:graphicFrameLocks noGrp="1"/>
          </p:cNvGraphicFramePr>
          <p:nvPr/>
        </p:nvGraphicFramePr>
        <p:xfrm>
          <a:off x="1178561" y="1840993"/>
          <a:ext cx="4368800" cy="4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78447915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7053216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66584835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61474686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666635747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690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549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878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741840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76836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239EE1F-D965-E94E-953B-8A3A3D43B1B5}"/>
              </a:ext>
            </a:extLst>
          </p:cNvPr>
          <p:cNvGraphicFramePr/>
          <p:nvPr/>
        </p:nvGraphicFramePr>
        <p:xfrm>
          <a:off x="1178561" y="1610318"/>
          <a:ext cx="4368801" cy="488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5DE5FD1-F5E0-2547-B7A7-F1FCAFA7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Visibility through </a:t>
            </a:r>
            <a:r>
              <a:rPr kumimoji="1" lang="en-US" altLang="zh-CN" dirty="0" err="1"/>
              <a:t>Raycasting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A5B979-2CC8-F94A-99E8-1EDEE330FCD3}"/>
              </a:ext>
            </a:extLst>
          </p:cNvPr>
          <p:cNvSpPr/>
          <p:nvPr/>
        </p:nvSpPr>
        <p:spPr>
          <a:xfrm>
            <a:off x="2462783" y="3790666"/>
            <a:ext cx="179513" cy="1795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4FB6C0-33E5-4A40-A1E6-BAA42CB5D35B}"/>
              </a:ext>
            </a:extLst>
          </p:cNvPr>
          <p:cNvSpPr/>
          <p:nvPr/>
        </p:nvSpPr>
        <p:spPr>
          <a:xfrm>
            <a:off x="7936992" y="2548128"/>
            <a:ext cx="231648" cy="231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9BACC2-91CD-8347-861D-B530441510FE}"/>
              </a:ext>
            </a:extLst>
          </p:cNvPr>
          <p:cNvSpPr/>
          <p:nvPr/>
        </p:nvSpPr>
        <p:spPr>
          <a:xfrm>
            <a:off x="7936992" y="3108960"/>
            <a:ext cx="231648" cy="2316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5554BE-D304-1C43-B287-F9B028D8CF3B}"/>
              </a:ext>
            </a:extLst>
          </p:cNvPr>
          <p:cNvSpPr/>
          <p:nvPr/>
        </p:nvSpPr>
        <p:spPr>
          <a:xfrm>
            <a:off x="7936992" y="3701955"/>
            <a:ext cx="231648" cy="231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00AC02-2973-0E42-809E-299468A47E3E}"/>
              </a:ext>
            </a:extLst>
          </p:cNvPr>
          <p:cNvSpPr txBox="1"/>
          <p:nvPr/>
        </p:nvSpPr>
        <p:spPr>
          <a:xfrm>
            <a:off x="8528304" y="2479286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occupied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109A6E-9767-594D-A634-BF9CB5FB1930}"/>
              </a:ext>
            </a:extLst>
          </p:cNvPr>
          <p:cNvSpPr txBox="1"/>
          <p:nvPr/>
        </p:nvSpPr>
        <p:spPr>
          <a:xfrm>
            <a:off x="8516112" y="3052310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free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A8B9A7-CDCB-5940-A450-776DB1187304}"/>
              </a:ext>
            </a:extLst>
          </p:cNvPr>
          <p:cNvSpPr txBox="1"/>
          <p:nvPr/>
        </p:nvSpPr>
        <p:spPr>
          <a:xfrm>
            <a:off x="8516112" y="3637645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unknown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1C8221-BD23-684F-A74C-11E6E7377D2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616007" y="2207172"/>
            <a:ext cx="2930923" cy="1609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45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DFE8A-BF4F-5749-8F5F-3C79746B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Raycasting</a:t>
            </a:r>
            <a:r>
              <a:rPr kumimoji="1" lang="en-US" altLang="zh-CN" dirty="0"/>
              <a:t> with augmented objects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357AA-4A90-9942-A63C-F3412231F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76" y="1414272"/>
            <a:ext cx="10260213" cy="4742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2741D3-CDE6-DA4A-85B2-73BC1BB019A7}"/>
              </a:ext>
            </a:extLst>
          </p:cNvPr>
          <p:cNvSpPr/>
          <p:nvPr/>
        </p:nvSpPr>
        <p:spPr>
          <a:xfrm>
            <a:off x="7956332" y="1625318"/>
            <a:ext cx="1135118" cy="493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380AB-9FAD-0A4D-9834-A6E48188369E}"/>
              </a:ext>
            </a:extLst>
          </p:cNvPr>
          <p:cNvSpPr txBox="1"/>
          <p:nvPr/>
        </p:nvSpPr>
        <p:spPr>
          <a:xfrm>
            <a:off x="9270977" y="1229606"/>
            <a:ext cx="129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impossible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A4629A0-0AFD-3F4B-82EB-93355AA4635B}"/>
              </a:ext>
            </a:extLst>
          </p:cNvPr>
          <p:cNvCxnSpPr>
            <a:stCxn id="6" idx="1"/>
            <a:endCxn id="5" idx="0"/>
          </p:cNvCxnSpPr>
          <p:nvPr/>
        </p:nvCxnSpPr>
        <p:spPr>
          <a:xfrm flipH="1">
            <a:off x="8523891" y="1414272"/>
            <a:ext cx="747086" cy="2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9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DFE8A-BF4F-5749-8F5F-3C79746B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Extend into a temporal context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D07A5F-92B6-7B4E-8801-509922B963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881533"/>
            <a:ext cx="11353800" cy="32735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ACCBBF-76EC-2946-8663-279BFDA3D804}"/>
              </a:ext>
            </a:extLst>
          </p:cNvPr>
          <p:cNvSpPr/>
          <p:nvPr/>
        </p:nvSpPr>
        <p:spPr>
          <a:xfrm>
            <a:off x="3838246" y="5628318"/>
            <a:ext cx="4286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urn a 4D spatial-temporal visibility into a 3D posterior probability of occupancy</a:t>
            </a:r>
          </a:p>
        </p:txBody>
      </p:sp>
    </p:spTree>
    <p:extLst>
      <p:ext uri="{BB962C8B-B14F-4D97-AF65-F5344CB8AC3E}">
        <p14:creationId xmlns:p14="http://schemas.microsoft.com/office/powerpoint/2010/main" val="140365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9AD2E-8237-014D-BC13-6E1AA1FF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10E54-C149-F848-81CF-4E20B9B8C1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14" y="2450951"/>
            <a:ext cx="11088414" cy="2429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B74AD0-6D2A-3443-8FCA-C6AC6C36B796}"/>
              </a:ext>
            </a:extLst>
          </p:cNvPr>
          <p:cNvSpPr/>
          <p:nvPr/>
        </p:nvSpPr>
        <p:spPr>
          <a:xfrm>
            <a:off x="3178220" y="5440243"/>
            <a:ext cx="5601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adding an additional input stream to PointPillars</a:t>
            </a:r>
          </a:p>
        </p:txBody>
      </p:sp>
    </p:spTree>
    <p:extLst>
      <p:ext uri="{BB962C8B-B14F-4D97-AF65-F5344CB8AC3E}">
        <p14:creationId xmlns:p14="http://schemas.microsoft.com/office/powerpoint/2010/main" val="328114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A0112-2D86-524D-AF85-46923F3B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657B9-843D-FA4A-A984-2529140929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21" y="1494411"/>
            <a:ext cx="10756779" cy="1934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FACA44-ECB0-6E42-9083-7683EE8B0B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29" y="3786393"/>
            <a:ext cx="10733471" cy="25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1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A0112-2D86-524D-AF85-46923F3B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6BD679-023C-1B43-A1FB-0892E99FF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09" y="1690688"/>
            <a:ext cx="10515600" cy="39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4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A0112-2D86-524D-AF85-46923F3B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FD9E33-527A-4140-B36E-BAFA8F7F6D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6736" y="1479659"/>
            <a:ext cx="7335126" cy="50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1104AA-3333-C446-99A3-A94305033D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76" y="1454226"/>
            <a:ext cx="10536648" cy="36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8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8F030-179C-4E41-A0AD-5AF3894C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1FBF2-0E7D-C34F-B555-043A592D7A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00" y="2073811"/>
            <a:ext cx="10655300" cy="3517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95409C-0CD2-0341-BBAC-044B089A9225}"/>
              </a:ext>
            </a:extLst>
          </p:cNvPr>
          <p:cNvSpPr/>
          <p:nvPr/>
        </p:nvSpPr>
        <p:spPr>
          <a:xfrm>
            <a:off x="3578493" y="5605502"/>
            <a:ext cx="4895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Example sequences in Waymo Open Dataset.</a:t>
            </a:r>
          </a:p>
        </p:txBody>
      </p:sp>
    </p:spTree>
    <p:extLst>
      <p:ext uri="{BB962C8B-B14F-4D97-AF65-F5344CB8AC3E}">
        <p14:creationId xmlns:p14="http://schemas.microsoft.com/office/powerpoint/2010/main" val="114706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437F7-E111-C94D-9B3C-21F1098C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list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A0333-03CF-4C46-BE0C-51F4E9CF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See is What You Get: Exploiting Visibility for 3D Object Detection (CVPR2020)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LSTM Approach to Temporal 3D Object Detection in LiDAR Point Clouds (ECCV2020)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Multi-view Fusion for 3D Semantic Segmentation (ECCV2020)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6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1EA7F-7A44-C843-91B1-A6AB4639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3BAF8-A6F8-584A-9491-4B6EE503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LiDAR data is acquired </a:t>
            </a:r>
            <a:r>
              <a:rPr kumimoji="1" lang="en-US" altLang="zh-CN" b="1" dirty="0"/>
              <a:t>over time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Useful information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available in the </a:t>
            </a:r>
            <a:r>
              <a:rPr kumimoji="1" lang="en-US" altLang="zh-CN" b="1" dirty="0"/>
              <a:t>temporal</a:t>
            </a:r>
            <a:r>
              <a:rPr kumimoji="1" lang="en-US" altLang="zh-CN" dirty="0"/>
              <a:t> domain</a:t>
            </a:r>
          </a:p>
          <a:p>
            <a:pPr lvl="1"/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Consider only one “frame”</a:t>
            </a:r>
          </a:p>
          <a:p>
            <a:pPr lvl="2"/>
            <a:r>
              <a:rPr kumimoji="1" lang="en-US" altLang="zh-CN" dirty="0"/>
              <a:t>Simply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concatenate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inputs/</a:t>
            </a:r>
            <a:r>
              <a:rPr kumimoji="1" lang="zh-CN" altLang="en-US" dirty="0"/>
              <a:t> </a:t>
            </a:r>
            <a:r>
              <a:rPr kumimoji="1" lang="en-US" altLang="zh-CN" dirty="0"/>
              <a:t>reuse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212C-723B-3542-86F1-8F96D068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3A751-298A-0C49-84A5-148AEE245F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634" y="1345549"/>
            <a:ext cx="7384732" cy="46276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862516-36FB-9C4C-81F5-FE289A619AEF}"/>
              </a:ext>
            </a:extLst>
          </p:cNvPr>
          <p:cNvSpPr/>
          <p:nvPr/>
        </p:nvSpPr>
        <p:spPr>
          <a:xfrm>
            <a:off x="3953426" y="6092765"/>
            <a:ext cx="4285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Using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LSTMs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Temporal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182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212C-723B-3542-86F1-8F96D068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B4904-CFBF-0445-8577-B0115A7B34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118" y="1582282"/>
            <a:ext cx="6945449" cy="47239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2D2956-3394-4B42-9B9D-04AEFA71B1E4}"/>
              </a:ext>
            </a:extLst>
          </p:cNvPr>
          <p:cNvSpPr/>
          <p:nvPr/>
        </p:nvSpPr>
        <p:spPr>
          <a:xfrm>
            <a:off x="2930433" y="3014133"/>
            <a:ext cx="1190011" cy="1072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18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EA723-ECCD-7E4C-B8A9-9E4E6D3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Sparse Conv LSTM - </a:t>
            </a:r>
            <a:r>
              <a:rPr kumimoji="1" lang="en-US" altLang="zh-CN" sz="4000" dirty="0"/>
              <a:t>the 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165133-1AEB-CE42-9EB8-4B7C4915DE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85" y="1877649"/>
            <a:ext cx="6441551" cy="27261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95CD708-E3D5-A747-914E-8007E868AE18}"/>
              </a:ext>
            </a:extLst>
          </p:cNvPr>
          <p:cNvSpPr/>
          <p:nvPr/>
        </p:nvSpPr>
        <p:spPr>
          <a:xfrm>
            <a:off x="7522545" y="479075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3D Sparse Conv LSTM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A16BDD-BA39-AC49-AD62-E1F115C166A5}"/>
              </a:ext>
            </a:extLst>
          </p:cNvPr>
          <p:cNvSpPr/>
          <p:nvPr/>
        </p:nvSpPr>
        <p:spPr>
          <a:xfrm>
            <a:off x="2366345" y="4854253"/>
            <a:ext cx="15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Vanilla LSTM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B9D3D2-81FD-5E46-BC4A-90F5835CAD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85" y="2003747"/>
            <a:ext cx="4813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EA723-ECCD-7E4C-B8A9-9E4E6D3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Sparse Conv LSTM - </a:t>
            </a:r>
            <a:r>
              <a:rPr kumimoji="1" lang="en-US" altLang="zh-CN" sz="4000" dirty="0"/>
              <a:t>the design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A16BDD-BA39-AC49-AD62-E1F115C166A5}"/>
              </a:ext>
            </a:extLst>
          </p:cNvPr>
          <p:cNvSpPr/>
          <p:nvPr/>
        </p:nvSpPr>
        <p:spPr>
          <a:xfrm>
            <a:off x="2264745" y="5121910"/>
            <a:ext cx="15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Vanilla LSTM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071E4E-660F-084A-AC0A-EA0E3AD075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959610"/>
            <a:ext cx="4000500" cy="3162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A7308F-A9A2-5743-83A2-D588ED565B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50" y="2092960"/>
            <a:ext cx="4813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EA723-ECCD-7E4C-B8A9-9E4E6D36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3D Sparse Conv LSTM - </a:t>
            </a:r>
            <a:r>
              <a:rPr kumimoji="1" lang="en-US" altLang="zh-CN" sz="4000" dirty="0"/>
              <a:t>the design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11898B-D181-7E47-80D5-6BE99B89DA62}"/>
              </a:ext>
            </a:extLst>
          </p:cNvPr>
          <p:cNvSpPr txBox="1"/>
          <p:nvPr/>
        </p:nvSpPr>
        <p:spPr>
          <a:xfrm>
            <a:off x="3994958" y="5851646"/>
            <a:ext cx="3357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FC -&gt; </a:t>
            </a:r>
            <a:r>
              <a:rPr kumimoji="1" lang="en-US" altLang="zh-CN" sz="2400" dirty="0" err="1"/>
              <a:t>SparseConv</a:t>
            </a:r>
            <a:endParaRPr kumimoji="1"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0AE717-92DA-DB4E-8C21-D13663DF7C78}"/>
              </a:ext>
            </a:extLst>
          </p:cNvPr>
          <p:cNvGrpSpPr/>
          <p:nvPr/>
        </p:nvGrpSpPr>
        <p:grpSpPr>
          <a:xfrm>
            <a:off x="1133200" y="1595685"/>
            <a:ext cx="9376461" cy="4160958"/>
            <a:chOff x="692531" y="2158262"/>
            <a:chExt cx="6192520" cy="27261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5165133-1AEB-CE42-9EB8-4B7C4915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531" y="2158262"/>
              <a:ext cx="6192520" cy="272614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32A13C4-4AF1-4F42-952E-28B9ED01AFAB}"/>
                </a:ext>
              </a:extLst>
            </p:cNvPr>
            <p:cNvSpPr/>
            <p:nvPr/>
          </p:nvSpPr>
          <p:spPr>
            <a:xfrm>
              <a:off x="2172622" y="3645725"/>
              <a:ext cx="902524" cy="653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773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EA723-ECCD-7E4C-B8A9-9E4E6D36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3D Sparse Conv LSTM - </a:t>
            </a:r>
            <a:r>
              <a:rPr kumimoji="1" lang="en-US" altLang="zh-CN" sz="4000" dirty="0"/>
              <a:t>the design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165133-1AEB-CE42-9EB8-4B7C4915D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200" y="1595685"/>
            <a:ext cx="9376461" cy="41609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2A13C4-4AF1-4F42-952E-28B9ED01AFAB}"/>
              </a:ext>
            </a:extLst>
          </p:cNvPr>
          <p:cNvSpPr/>
          <p:nvPr/>
        </p:nvSpPr>
        <p:spPr>
          <a:xfrm>
            <a:off x="2743200" y="2042563"/>
            <a:ext cx="724395" cy="2772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712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FF373-FB94-5F4F-887E-4424C63B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90FFD-EE18-564A-BC51-42F1CED922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00250"/>
            <a:ext cx="5397500" cy="285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245C9E-B0A8-684A-BC33-22EFE8CBA5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852" y="2000250"/>
            <a:ext cx="5428520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8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54F8F-CD34-044B-8854-A2D47B4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0A5256-4E38-F348-9E73-7B9C4526C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410" y="1892568"/>
            <a:ext cx="9381660" cy="4488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0A0306-E2CC-8A47-B9AE-38828507498D}"/>
              </a:ext>
            </a:extLst>
          </p:cNvPr>
          <p:cNvSpPr txBox="1"/>
          <p:nvPr/>
        </p:nvSpPr>
        <p:spPr>
          <a:xfrm>
            <a:off x="2398816" y="6398532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B165B-DD5F-E246-B0A8-D8806A809B84}"/>
              </a:ext>
            </a:extLst>
          </p:cNvPr>
          <p:cNvSpPr txBox="1"/>
          <p:nvPr/>
        </p:nvSpPr>
        <p:spPr>
          <a:xfrm>
            <a:off x="5581403" y="6386657"/>
            <a:ext cx="8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Single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E8EF70-8D1A-6B4F-8105-8F40514DF3E7}"/>
              </a:ext>
            </a:extLst>
          </p:cNvPr>
          <p:cNvSpPr txBox="1"/>
          <p:nvPr/>
        </p:nvSpPr>
        <p:spPr>
          <a:xfrm>
            <a:off x="8858993" y="6362907"/>
            <a:ext cx="10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LSTM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2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98B5F-96F4-DD48-95FF-67233136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7940E7-EEF1-C744-8C2D-7BAF48D502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725" y="1839984"/>
            <a:ext cx="6451023" cy="48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1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1BFED7-C6BA-9648-B734-59717B1B26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43" y="2149393"/>
            <a:ext cx="11495314" cy="25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39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83739-841B-8340-A6EA-617DCEE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7028CD-46CC-D347-BAE4-D70C1FF99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26" y="1893888"/>
            <a:ext cx="10945748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313D50-2E2B-034D-B322-AB6674A560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640" y="1880513"/>
            <a:ext cx="9089256" cy="30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4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EDB07-27F9-6F4B-A1D8-98C1B06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DD4DB-6FC1-2D4F-84D0-5AB5CCD51A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95721"/>
            <a:ext cx="10158945" cy="39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67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C5594-95BE-774C-BE40-2402612C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Previous 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86566-9938-0948-87F3-21F84A0B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“Place centric” methods (e.g. </a:t>
            </a:r>
            <a:r>
              <a:rPr kumimoji="1" lang="en-US" altLang="zh-CN" dirty="0" err="1"/>
              <a:t>SparseConvNet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😁 work well for types of objects with distinctive 3D shapes (e.g., chairs)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☹️ but not so well for others (e.g., wall pictures)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67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C5594-95BE-774C-BE40-2402612C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Previous 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86566-9938-0948-87F3-21F84A0B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“View centric” methods</a:t>
            </a:r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🤕 Limitation of real photographic images:</a:t>
            </a:r>
          </a:p>
          <a:p>
            <a:pPr lvl="1"/>
            <a:endParaRPr kumimoji="1" lang="en-US" altLang="zh-CN" dirty="0"/>
          </a:p>
          <a:p>
            <a:pPr lvl="2"/>
            <a:r>
              <a:rPr kumimoji="1" lang="en-US" altLang="zh-CN" dirty="0"/>
              <a:t>Occlusion</a:t>
            </a:r>
          </a:p>
          <a:p>
            <a:pPr lvl="2"/>
            <a:endParaRPr kumimoji="1" lang="en-US" altLang="zh-CN" dirty="0"/>
          </a:p>
          <a:p>
            <a:pPr lvl="2"/>
            <a:r>
              <a:rPr kumimoji="1" lang="en-US" altLang="zh-CN" dirty="0"/>
              <a:t>lighting variation</a:t>
            </a:r>
          </a:p>
          <a:p>
            <a:pPr lvl="2"/>
            <a:endParaRPr kumimoji="1" lang="en-US" altLang="zh-CN" dirty="0"/>
          </a:p>
          <a:p>
            <a:pPr lvl="2"/>
            <a:r>
              <a:rPr kumimoji="1" lang="en-US" altLang="zh-CN" dirty="0"/>
              <a:t>camera pose misalignment</a:t>
            </a:r>
          </a:p>
          <a:p>
            <a:pPr lvl="2"/>
            <a:endParaRPr kumimoji="1" lang="en-US" altLang="zh-CN" dirty="0"/>
          </a:p>
          <a:p>
            <a:pPr lvl="2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4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C5594-95BE-774C-BE40-2402612C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86566-9938-0948-87F3-21F84A0B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💡Using </a:t>
            </a:r>
            <a:r>
              <a:rPr kumimoji="1" lang="en-US" altLang="zh-CN" b="1" dirty="0"/>
              <a:t>virtual views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Arbitrary viewpoints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Arbitrary numbers of views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Arbitrary camera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 (e.g. higher field of view)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Physically impossible views (no lighting effects, see behind walls …)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58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02FBE-9AE8-0E47-8D84-FA242482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Overview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792D76-2AB8-4940-A56E-98E067629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657" y="1637985"/>
            <a:ext cx="9461872" cy="4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13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02FBE-9AE8-0E47-8D84-FA242482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Overview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792D76-2AB8-4940-A56E-98E067629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657" y="1637985"/>
            <a:ext cx="9461872" cy="48548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16AD08-6BFE-F745-B1CD-AC448748947B}"/>
              </a:ext>
            </a:extLst>
          </p:cNvPr>
          <p:cNvSpPr/>
          <p:nvPr/>
        </p:nvSpPr>
        <p:spPr>
          <a:xfrm>
            <a:off x="955495" y="1966758"/>
            <a:ext cx="2589089" cy="404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85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View selection - </a:t>
            </a:r>
            <a:r>
              <a:rPr kumimoji="1" lang="en-US" altLang="zh-CN" sz="3600" dirty="0"/>
              <a:t>Camera </a:t>
            </a:r>
            <a:r>
              <a:rPr kumimoji="1" lang="en-US" altLang="zh-CN" sz="3600" dirty="0" err="1"/>
              <a:t>intrinsics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066DB0-DCF4-EF45-A240-4EF4F12D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36" y="2302309"/>
            <a:ext cx="11147298" cy="27416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BBA52C-AD2C-194E-AFE7-F9F8044F1061}"/>
              </a:ext>
            </a:extLst>
          </p:cNvPr>
          <p:cNvSpPr/>
          <p:nvPr/>
        </p:nvSpPr>
        <p:spPr>
          <a:xfrm>
            <a:off x="3959838" y="5455568"/>
            <a:ext cx="4272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Higher FOV </a:t>
            </a:r>
            <a:r>
              <a:rPr lang="zh-CN" altLang="en-US" sz="2000" dirty="0"/>
              <a:t>provid</a:t>
            </a:r>
            <a:r>
              <a:rPr lang="en-US" altLang="zh-CN" sz="2000" dirty="0"/>
              <a:t>es</a:t>
            </a:r>
            <a:r>
              <a:rPr lang="zh-CN" altLang="en-US" sz="2000" dirty="0"/>
              <a:t> larger context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3447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View selection - </a:t>
            </a:r>
            <a:r>
              <a:rPr kumimoji="1" lang="en-US" altLang="zh-CN" sz="3600" dirty="0"/>
              <a:t>Camera </a:t>
            </a:r>
            <a:r>
              <a:rPr kumimoji="1" lang="en-US" altLang="zh-CN" sz="3600" dirty="0" err="1"/>
              <a:t>extrinsics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E15A5AD-2A9A-5748-9479-EAFBCC3D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279" y="1804988"/>
            <a:ext cx="9005441" cy="38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9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1F143-9B44-5F42-90EA-A17FCBD5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Lidar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EDB7BC-0D8F-B642-9958-F8D8F156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702" y="1825625"/>
            <a:ext cx="6634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5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5B79D-6DE8-5144-A028-15BC63A0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View selection - </a:t>
            </a:r>
            <a:r>
              <a:rPr kumimoji="1" lang="en-US" altLang="zh-CN" sz="3600" dirty="0"/>
              <a:t>Camera </a:t>
            </a:r>
            <a:r>
              <a:rPr kumimoji="1" lang="en-US" altLang="zh-CN" sz="3600" dirty="0" err="1"/>
              <a:t>extrinsics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863B8-5AD0-4546-A244-B7242E79CF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466" y="1595707"/>
            <a:ext cx="8098176" cy="39519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ABA9AF-4DAC-2640-AFC1-FBBDE76A4671}"/>
              </a:ext>
            </a:extLst>
          </p:cNvPr>
          <p:cNvSpPr/>
          <p:nvPr/>
        </p:nvSpPr>
        <p:spPr>
          <a:xfrm>
            <a:off x="2918408" y="5782051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Example virtual view selection on two ScanNet scenes</a:t>
            </a:r>
          </a:p>
        </p:txBody>
      </p:sp>
    </p:spTree>
    <p:extLst>
      <p:ext uri="{BB962C8B-B14F-4D97-AF65-F5344CB8AC3E}">
        <p14:creationId xmlns:p14="http://schemas.microsoft.com/office/powerpoint/2010/main" val="1286562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Rendering- </a:t>
            </a:r>
            <a:r>
              <a:rPr kumimoji="1" lang="en-US" altLang="zh-CN" sz="3600" dirty="0"/>
              <a:t>additional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channels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BBA52C-AD2C-194E-AFE7-F9F8044F1061}"/>
              </a:ext>
            </a:extLst>
          </p:cNvPr>
          <p:cNvSpPr/>
          <p:nvPr/>
        </p:nvSpPr>
        <p:spPr>
          <a:xfrm>
            <a:off x="3959838" y="5455568"/>
            <a:ext cx="4317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making the learning problem simpler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13F609-CA70-FF46-BB89-47A2816CD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" y="1974850"/>
            <a:ext cx="11379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5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Rendering- </a:t>
            </a:r>
            <a:r>
              <a:rPr kumimoji="1" lang="en-US" altLang="zh-CN" sz="3600" dirty="0" err="1"/>
              <a:t>backface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culling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0EDDA-A00C-E843-8F0E-9BF3A82FA2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879600"/>
            <a:ext cx="10058400" cy="3098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D11BC5-9692-154F-A12F-5A252A998E23}"/>
              </a:ext>
            </a:extLst>
          </p:cNvPr>
          <p:cNvSpPr/>
          <p:nvPr/>
        </p:nvSpPr>
        <p:spPr>
          <a:xfrm>
            <a:off x="4133220" y="5416034"/>
            <a:ext cx="3913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include more context of the room</a:t>
            </a:r>
          </a:p>
        </p:txBody>
      </p:sp>
    </p:spTree>
    <p:extLst>
      <p:ext uri="{BB962C8B-B14F-4D97-AF65-F5344CB8AC3E}">
        <p14:creationId xmlns:p14="http://schemas.microsoft.com/office/powerpoint/2010/main" val="123761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02FBE-9AE8-0E47-8D84-FA242482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Overview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792D76-2AB8-4940-A56E-98E067629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657" y="1637985"/>
            <a:ext cx="9461872" cy="48548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9B93AC-4C85-9040-8851-BE369579FA03}"/>
              </a:ext>
            </a:extLst>
          </p:cNvPr>
          <p:cNvSpPr/>
          <p:nvPr/>
        </p:nvSpPr>
        <p:spPr>
          <a:xfrm>
            <a:off x="8270695" y="2007855"/>
            <a:ext cx="2589089" cy="404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35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56D6-99CF-6644-9944-8AEEFF31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fusion of 2D semantic 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8B28-7883-3C47-B80A-BB1FA3443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84"/>
            <a:ext cx="3182957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000" dirty="0"/>
              <a:t>3D points -&gt; 2D pixel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1800" dirty="0"/>
              <a:t>Match: point-to-camera distance == pixel depth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E1A1D8-A22B-4E48-932D-2FA4CFC5E3B1}"/>
              </a:ext>
            </a:extLst>
          </p:cNvPr>
          <p:cNvSpPr txBox="1"/>
          <p:nvPr/>
        </p:nvSpPr>
        <p:spPr>
          <a:xfrm>
            <a:off x="7018663" y="1797784"/>
            <a:ext cx="3832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Pros of 3D-&gt;2D projection:</a:t>
            </a:r>
          </a:p>
          <a:p>
            <a:endParaRPr kumimoji="1" lang="en-US" altLang="zh-CN" sz="2000" dirty="0"/>
          </a:p>
          <a:p>
            <a:pPr marL="342900" indent="-342900">
              <a:buSzPct val="70000"/>
              <a:buFont typeface="Wingdings" pitchFamily="2" charset="2"/>
              <a:buChar char="l"/>
            </a:pPr>
            <a:r>
              <a:rPr kumimoji="1" lang="en-US" altLang="zh-CN" sz="2000" dirty="0"/>
              <a:t>no ray-casting needed</a:t>
            </a:r>
          </a:p>
          <a:p>
            <a:pPr marL="342900" indent="-342900">
              <a:buSzPct val="70000"/>
              <a:buFont typeface="Wingdings" pitchFamily="2" charset="2"/>
              <a:buChar char="l"/>
            </a:pPr>
            <a:endParaRPr kumimoji="1" lang="en-US" altLang="zh-CN" sz="2000" dirty="0"/>
          </a:p>
          <a:p>
            <a:pPr marL="342900" indent="-342900">
              <a:buSzPct val="70000"/>
              <a:buFont typeface="Wingdings" pitchFamily="2" charset="2"/>
              <a:buChar char="l"/>
            </a:pPr>
            <a:r>
              <a:rPr kumimoji="1" lang="en-US" altLang="zh-CN" sz="2000" dirty="0"/>
              <a:t>3D points &lt;&lt; 2D pixels</a:t>
            </a:r>
            <a:endParaRPr kumimoji="1" lang="zh-CN" altLang="en-US" sz="2000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33168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E4E62D-7FC7-C14B-A89B-8FF4EF4A5170}"/>
              </a:ext>
            </a:extLst>
          </p:cNvPr>
          <p:cNvSpPr txBox="1"/>
          <p:nvPr/>
        </p:nvSpPr>
        <p:spPr>
          <a:xfrm>
            <a:off x="711200" y="193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AABEC9-9E70-CC45-8DEC-152D61AD68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099" y="1690688"/>
            <a:ext cx="8471825" cy="434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0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B3AAD-6FB4-664A-9F9E-A07234D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E4E62D-7FC7-C14B-A89B-8FF4EF4A5170}"/>
              </a:ext>
            </a:extLst>
          </p:cNvPr>
          <p:cNvSpPr txBox="1"/>
          <p:nvPr/>
        </p:nvSpPr>
        <p:spPr>
          <a:xfrm>
            <a:off x="711200" y="193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2CC826-A309-024B-A718-CDB5A5C412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1587500"/>
            <a:ext cx="10248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3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1CF04-2308-8B40-8233-1FE6585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33A972-6277-4B4C-AFFF-944FA2396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47" y="1690688"/>
            <a:ext cx="39216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324F36-E847-4E45-B9AE-5492E5CBA7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877" y="1690688"/>
            <a:ext cx="5551131" cy="42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4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1CF04-2308-8B40-8233-1FE65854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7425A0-E928-F842-B04D-067035086A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235" y="1554326"/>
            <a:ext cx="10359529" cy="18746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8559F2-60DC-8D42-AFE8-C24AE718EA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72" y="3550185"/>
            <a:ext cx="10359528" cy="31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5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2DE0-EE2A-8247-B396-1A22B4A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0B73DC-E2B9-B84C-B7E5-05E939F2F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11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00D4E-ABF1-BF4B-85F8-ED276BC2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Revisiting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A1149-F8B1-FB4C-B29E-F5778D3B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 is a good representation for processing 3D sensor data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sz="2000" dirty="0"/>
              <a:t>Lidar Data != Point Clouds</a:t>
            </a:r>
          </a:p>
          <a:p>
            <a:pPr lvl="1"/>
            <a:r>
              <a:rPr kumimoji="1" lang="en-US" altLang="zh-CN" sz="2000" dirty="0"/>
              <a:t>Representations for processing LiDAR data should embrace visibility</a:t>
            </a:r>
            <a:endParaRPr kumimoji="1" lang="zh-CN" altLang="en-US" sz="2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308CA0-DA8B-6048-9CF6-E68F1E9FFEE2}"/>
              </a:ext>
            </a:extLst>
          </p:cNvPr>
          <p:cNvSpPr/>
          <p:nvPr/>
        </p:nvSpPr>
        <p:spPr>
          <a:xfrm>
            <a:off x="7920537" y="5168911"/>
            <a:ext cx="173736" cy="1737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A0B7458-FEF9-9F48-AA0A-C8D52EAF845A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8091122" y="4353274"/>
            <a:ext cx="1182159" cy="866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4CF7C8D-FADF-1943-88B4-E50D43D4F99D}"/>
              </a:ext>
            </a:extLst>
          </p:cNvPr>
          <p:cNvSpPr/>
          <p:nvPr/>
        </p:nvSpPr>
        <p:spPr>
          <a:xfrm>
            <a:off x="9247838" y="4204981"/>
            <a:ext cx="173736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F3B0B8-F92C-DB4E-B6E4-29E922C39241}"/>
              </a:ext>
            </a:extLst>
          </p:cNvPr>
          <p:cNvSpPr txBox="1"/>
          <p:nvPr/>
        </p:nvSpPr>
        <p:spPr>
          <a:xfrm>
            <a:off x="7568493" y="5465576"/>
            <a:ext cx="877824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sensor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F23CEA-4C6D-8640-B9D3-4C44E3D3FA68}"/>
              </a:ext>
            </a:extLst>
          </p:cNvPr>
          <p:cNvSpPr txBox="1"/>
          <p:nvPr/>
        </p:nvSpPr>
        <p:spPr>
          <a:xfrm>
            <a:off x="9115404" y="4644628"/>
            <a:ext cx="105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F3CF66-CD2A-0443-8CB8-D5D21E21B66F}"/>
              </a:ext>
            </a:extLst>
          </p:cNvPr>
          <p:cNvSpPr txBox="1"/>
          <p:nvPr/>
        </p:nvSpPr>
        <p:spPr>
          <a:xfrm>
            <a:off x="10419948" y="3059668"/>
            <a:ext cx="105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ray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48A520D-8E08-BD4E-9FEF-594E5A283BD9}"/>
              </a:ext>
            </a:extLst>
          </p:cNvPr>
          <p:cNvCxnSpPr>
            <a:cxnSpLocks/>
          </p:cNvCxnSpPr>
          <p:nvPr/>
        </p:nvCxnSpPr>
        <p:spPr>
          <a:xfrm flipV="1">
            <a:off x="9397628" y="3390167"/>
            <a:ext cx="1182159" cy="866630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921DA55-D376-1D41-BDE7-1EE9482C0CCF}"/>
              </a:ext>
            </a:extLst>
          </p:cNvPr>
          <p:cNvSpPr txBox="1"/>
          <p:nvPr/>
        </p:nvSpPr>
        <p:spPr>
          <a:xfrm>
            <a:off x="8108919" y="4353274"/>
            <a:ext cx="6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free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8FA8BB-5F0C-7F41-A0BE-7BF0D335FAD4}"/>
              </a:ext>
            </a:extLst>
          </p:cNvPr>
          <p:cNvSpPr txBox="1"/>
          <p:nvPr/>
        </p:nvSpPr>
        <p:spPr>
          <a:xfrm>
            <a:off x="9115404" y="3374483"/>
            <a:ext cx="118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occluded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04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683F5-90DF-B546-BB31-E4A1CA8F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Visibility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Lidar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A5523A-B78D-054F-9D87-0322605B00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1805470"/>
            <a:ext cx="11353800" cy="36375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CEF1AF-0E89-AD42-82D6-0418E8795DD0}"/>
              </a:ext>
            </a:extLst>
          </p:cNvPr>
          <p:cNvSpPr txBox="1"/>
          <p:nvPr/>
        </p:nvSpPr>
        <p:spPr>
          <a:xfrm>
            <a:off x="1609344" y="5608320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B8717F-F745-7549-93AF-DA6C08ECC31C}"/>
              </a:ext>
            </a:extLst>
          </p:cNvPr>
          <p:cNvSpPr txBox="1"/>
          <p:nvPr/>
        </p:nvSpPr>
        <p:spPr>
          <a:xfrm>
            <a:off x="7546848" y="5608320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Visibility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07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E5FD1-F5E0-2547-B7A7-F1FCAFA7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Visibility through </a:t>
            </a:r>
            <a:r>
              <a:rPr kumimoji="1" lang="en-US" altLang="zh-CN" dirty="0" err="1"/>
              <a:t>Raycasting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904A6D-4E10-8147-9EE8-7C27CE21470F}"/>
              </a:ext>
            </a:extLst>
          </p:cNvPr>
          <p:cNvGraphicFramePr>
            <a:graphicFrameLocks noGrp="1"/>
          </p:cNvGraphicFramePr>
          <p:nvPr/>
        </p:nvGraphicFramePr>
        <p:xfrm>
          <a:off x="1178561" y="1840993"/>
          <a:ext cx="4368800" cy="4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78447915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7053216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66584835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61474686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666635747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690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549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878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741840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76836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239EE1F-D965-E94E-953B-8A3A3D43B1B5}"/>
              </a:ext>
            </a:extLst>
          </p:cNvPr>
          <p:cNvGraphicFramePr/>
          <p:nvPr/>
        </p:nvGraphicFramePr>
        <p:xfrm>
          <a:off x="1178561" y="1610318"/>
          <a:ext cx="4368801" cy="488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05A5B979-2CC8-F94A-99E8-1EDEE330FCD3}"/>
              </a:ext>
            </a:extLst>
          </p:cNvPr>
          <p:cNvSpPr/>
          <p:nvPr/>
        </p:nvSpPr>
        <p:spPr>
          <a:xfrm>
            <a:off x="2462783" y="3790666"/>
            <a:ext cx="179513" cy="1795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1C8221-BD23-684F-A74C-11E6E7377D2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616007" y="3694176"/>
            <a:ext cx="223543" cy="122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81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904A6D-4E10-8147-9EE8-7C27CE214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80196"/>
              </p:ext>
            </p:extLst>
          </p:nvPr>
        </p:nvGraphicFramePr>
        <p:xfrm>
          <a:off x="1178561" y="1840993"/>
          <a:ext cx="4368800" cy="4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78447915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7053216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66584835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61474686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666635747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690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549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878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741840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76836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239EE1F-D965-E94E-953B-8A3A3D43B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241281"/>
              </p:ext>
            </p:extLst>
          </p:nvPr>
        </p:nvGraphicFramePr>
        <p:xfrm>
          <a:off x="1178561" y="1610318"/>
          <a:ext cx="4368801" cy="488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5DE5FD1-F5E0-2547-B7A7-F1FCAFA7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Visibility through </a:t>
            </a:r>
            <a:r>
              <a:rPr kumimoji="1" lang="en-US" altLang="zh-CN" dirty="0" err="1"/>
              <a:t>Raycasting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A5B979-2CC8-F94A-99E8-1EDEE330FCD3}"/>
              </a:ext>
            </a:extLst>
          </p:cNvPr>
          <p:cNvSpPr/>
          <p:nvPr/>
        </p:nvSpPr>
        <p:spPr>
          <a:xfrm>
            <a:off x="2462783" y="3790666"/>
            <a:ext cx="179513" cy="1795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1C8221-BD23-684F-A74C-11E6E7377D2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616007" y="3475778"/>
            <a:ext cx="621179" cy="341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80F7496-0E7F-7149-B37C-8DF082959BA7}"/>
              </a:ext>
            </a:extLst>
          </p:cNvPr>
          <p:cNvSpPr/>
          <p:nvPr/>
        </p:nvSpPr>
        <p:spPr>
          <a:xfrm>
            <a:off x="7936992" y="2548128"/>
            <a:ext cx="231648" cy="231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63910A-7AB4-6142-9C97-75E22CC48AEB}"/>
              </a:ext>
            </a:extLst>
          </p:cNvPr>
          <p:cNvSpPr/>
          <p:nvPr/>
        </p:nvSpPr>
        <p:spPr>
          <a:xfrm>
            <a:off x="7936992" y="3108960"/>
            <a:ext cx="231648" cy="2316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C63E28-205A-B140-B3F8-2FF2605C186E}"/>
              </a:ext>
            </a:extLst>
          </p:cNvPr>
          <p:cNvSpPr/>
          <p:nvPr/>
        </p:nvSpPr>
        <p:spPr>
          <a:xfrm>
            <a:off x="7936992" y="3701955"/>
            <a:ext cx="231648" cy="231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CB5053-74F4-F845-AF71-4B82C19AD09B}"/>
              </a:ext>
            </a:extLst>
          </p:cNvPr>
          <p:cNvSpPr txBox="1"/>
          <p:nvPr/>
        </p:nvSpPr>
        <p:spPr>
          <a:xfrm>
            <a:off x="8528304" y="2479286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occupied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F9226-E206-314D-AD0E-4D5A8A6D882D}"/>
              </a:ext>
            </a:extLst>
          </p:cNvPr>
          <p:cNvSpPr txBox="1"/>
          <p:nvPr/>
        </p:nvSpPr>
        <p:spPr>
          <a:xfrm>
            <a:off x="8516112" y="3052310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free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E2F49C-087F-5846-99E8-AED6ABCA9EEC}"/>
              </a:ext>
            </a:extLst>
          </p:cNvPr>
          <p:cNvSpPr txBox="1"/>
          <p:nvPr/>
        </p:nvSpPr>
        <p:spPr>
          <a:xfrm>
            <a:off x="8516112" y="3637645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unknown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99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904A6D-4E10-8147-9EE8-7C27CE214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76552"/>
              </p:ext>
            </p:extLst>
          </p:nvPr>
        </p:nvGraphicFramePr>
        <p:xfrm>
          <a:off x="1178561" y="1840993"/>
          <a:ext cx="4368800" cy="40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78447915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70532163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66584835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614746867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3666635747"/>
                    </a:ext>
                  </a:extLst>
                </a:gridCol>
              </a:tblGrid>
              <a:tr h="8157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56690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1549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78781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741840"/>
                  </a:ext>
                </a:extLst>
              </a:tr>
              <a:tr h="8157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576836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239EE1F-D965-E94E-953B-8A3A3D43B1B5}"/>
              </a:ext>
            </a:extLst>
          </p:cNvPr>
          <p:cNvGraphicFramePr/>
          <p:nvPr/>
        </p:nvGraphicFramePr>
        <p:xfrm>
          <a:off x="1178561" y="1610318"/>
          <a:ext cx="4368801" cy="488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5DE5FD1-F5E0-2547-B7A7-F1FCAFA7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 Visibility through </a:t>
            </a:r>
            <a:r>
              <a:rPr kumimoji="1" lang="en-US" altLang="zh-CN" dirty="0" err="1"/>
              <a:t>Raycasting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A5B979-2CC8-F94A-99E8-1EDEE330FCD3}"/>
              </a:ext>
            </a:extLst>
          </p:cNvPr>
          <p:cNvSpPr/>
          <p:nvPr/>
        </p:nvSpPr>
        <p:spPr>
          <a:xfrm>
            <a:off x="2462783" y="3790666"/>
            <a:ext cx="179513" cy="17951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1C8221-BD23-684F-A74C-11E6E7377D2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616007" y="3175597"/>
            <a:ext cx="1167717" cy="641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A4FB6C0-33E5-4A40-A1E6-BAA42CB5D35B}"/>
              </a:ext>
            </a:extLst>
          </p:cNvPr>
          <p:cNvSpPr/>
          <p:nvPr/>
        </p:nvSpPr>
        <p:spPr>
          <a:xfrm>
            <a:off x="7936992" y="2548128"/>
            <a:ext cx="231648" cy="231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9BACC2-91CD-8347-861D-B530441510FE}"/>
              </a:ext>
            </a:extLst>
          </p:cNvPr>
          <p:cNvSpPr/>
          <p:nvPr/>
        </p:nvSpPr>
        <p:spPr>
          <a:xfrm>
            <a:off x="7936992" y="3108960"/>
            <a:ext cx="231648" cy="2316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5554BE-D304-1C43-B287-F9B028D8CF3B}"/>
              </a:ext>
            </a:extLst>
          </p:cNvPr>
          <p:cNvSpPr/>
          <p:nvPr/>
        </p:nvSpPr>
        <p:spPr>
          <a:xfrm>
            <a:off x="7936992" y="3701955"/>
            <a:ext cx="231648" cy="231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00AC02-2973-0E42-809E-299468A47E3E}"/>
              </a:ext>
            </a:extLst>
          </p:cNvPr>
          <p:cNvSpPr txBox="1"/>
          <p:nvPr/>
        </p:nvSpPr>
        <p:spPr>
          <a:xfrm>
            <a:off x="8528304" y="2479286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occupied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109A6E-9767-594D-A634-BF9CB5FB1930}"/>
              </a:ext>
            </a:extLst>
          </p:cNvPr>
          <p:cNvSpPr txBox="1"/>
          <p:nvPr/>
        </p:nvSpPr>
        <p:spPr>
          <a:xfrm>
            <a:off x="8516112" y="3052310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free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A8B9A7-CDCB-5940-A450-776DB1187304}"/>
              </a:ext>
            </a:extLst>
          </p:cNvPr>
          <p:cNvSpPr txBox="1"/>
          <p:nvPr/>
        </p:nvSpPr>
        <p:spPr>
          <a:xfrm>
            <a:off x="8516112" y="3637645"/>
            <a:ext cx="1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unknown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8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479</Words>
  <Application>Microsoft Macintosh PowerPoint</Application>
  <PresentationFormat>宽屏</PresentationFormat>
  <Paragraphs>147</Paragraphs>
  <Slides>49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等线</vt:lpstr>
      <vt:lpstr>Arial</vt:lpstr>
      <vt:lpstr>Times New Roman</vt:lpstr>
      <vt:lpstr>Wingdings</vt:lpstr>
      <vt:lpstr>Office 主题​​</vt:lpstr>
      <vt:lpstr>Play with 3D data: Exploiting additional information for 3D processing</vt:lpstr>
      <vt:lpstr>Paper list</vt:lpstr>
      <vt:lpstr>PowerPoint 演示文稿</vt:lpstr>
      <vt:lpstr>Object Detection in Lidar</vt:lpstr>
      <vt:lpstr>Revisiting</vt:lpstr>
      <vt:lpstr>Visibility in Lidar Data</vt:lpstr>
      <vt:lpstr>Compute Visibility through Raycasting</vt:lpstr>
      <vt:lpstr>Compute Visibility through Raycasting</vt:lpstr>
      <vt:lpstr>Compute Visibility through Raycasting</vt:lpstr>
      <vt:lpstr>Compute Visibility through Raycasting</vt:lpstr>
      <vt:lpstr>Compute Visibility through Raycasting</vt:lpstr>
      <vt:lpstr>Raycasting with augmented objects</vt:lpstr>
      <vt:lpstr>Extend into a temporal context</vt:lpstr>
      <vt:lpstr>The detection network</vt:lpstr>
      <vt:lpstr>Experiments</vt:lpstr>
      <vt:lpstr>Experiments</vt:lpstr>
      <vt:lpstr>Experiments</vt:lpstr>
      <vt:lpstr>PowerPoint 演示文稿</vt:lpstr>
      <vt:lpstr>Motivation</vt:lpstr>
      <vt:lpstr>Motivation</vt:lpstr>
      <vt:lpstr>Solution</vt:lpstr>
      <vt:lpstr>Overview</vt:lpstr>
      <vt:lpstr>3D Sparse Conv LSTM - the design</vt:lpstr>
      <vt:lpstr>3D Sparse Conv LSTM - the design</vt:lpstr>
      <vt:lpstr>3D Sparse Conv LSTM - the design</vt:lpstr>
      <vt:lpstr>3D Sparse Conv LSTM - the design</vt:lpstr>
      <vt:lpstr>Experiments</vt:lpstr>
      <vt:lpstr>Experiments</vt:lpstr>
      <vt:lpstr>Experiments</vt:lpstr>
      <vt:lpstr>Experiments</vt:lpstr>
      <vt:lpstr>PowerPoint 演示文稿</vt:lpstr>
      <vt:lpstr>3D Semantic Segmentation</vt:lpstr>
      <vt:lpstr>Previous works</vt:lpstr>
      <vt:lpstr>Previous works</vt:lpstr>
      <vt:lpstr>Solution</vt:lpstr>
      <vt:lpstr>System Overview</vt:lpstr>
      <vt:lpstr>System Overview</vt:lpstr>
      <vt:lpstr>View selection - Camera intrinsics</vt:lpstr>
      <vt:lpstr>View selection - Camera extrinsics</vt:lpstr>
      <vt:lpstr>View selection - Camera extrinsics</vt:lpstr>
      <vt:lpstr>Rendering- additional channels</vt:lpstr>
      <vt:lpstr>Rendering- backface culling</vt:lpstr>
      <vt:lpstr>System Overview</vt:lpstr>
      <vt:lpstr>3D fusion of 2D semantic features</vt:lpstr>
      <vt:lpstr>Experiments</vt:lpstr>
      <vt:lpstr>Experiments</vt:lpstr>
      <vt:lpstr>Experiments</vt:lpstr>
      <vt:lpstr>Experiments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Detection in  Point Clouds</dc:title>
  <dc:creator>Zenn Kangel</dc:creator>
  <cp:lastModifiedBy>Zenn Kangel</cp:lastModifiedBy>
  <cp:revision>383</cp:revision>
  <cp:lastPrinted>2020-04-02T13:40:02Z</cp:lastPrinted>
  <dcterms:created xsi:type="dcterms:W3CDTF">2020-04-01T07:39:44Z</dcterms:created>
  <dcterms:modified xsi:type="dcterms:W3CDTF">2020-08-06T09:24:41Z</dcterms:modified>
</cp:coreProperties>
</file>